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33" d="100"/>
          <a:sy n="133" d="100"/>
        </p:scale>
        <p:origin x="-972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258920" y="1327680"/>
            <a:ext cx="73508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2560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25892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4637520" y="1079640"/>
            <a:ext cx="593280" cy="47340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4637520" y="1079640"/>
            <a:ext cx="593280" cy="473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subTitle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125892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502560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1258920" y="1327680"/>
            <a:ext cx="73508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58920" y="1327680"/>
            <a:ext cx="73508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02560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125892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9" name="Picture 78"/>
          <p:cNvPicPr/>
          <p:nvPr/>
        </p:nvPicPr>
        <p:blipFill>
          <a:blip r:embed="rId2"/>
          <a:stretch/>
        </p:blipFill>
        <p:spPr>
          <a:xfrm>
            <a:off x="4637520" y="1079640"/>
            <a:ext cx="593280" cy="473400"/>
          </a:xfrm>
          <a:prstGeom prst="rect">
            <a:avLst/>
          </a:prstGeom>
          <a:ln>
            <a:noFill/>
          </a:ln>
        </p:spPr>
      </p:pic>
      <p:pic>
        <p:nvPicPr>
          <p:cNvPr id="80" name="Picture 79"/>
          <p:cNvPicPr/>
          <p:nvPr/>
        </p:nvPicPr>
        <p:blipFill>
          <a:blip r:embed="rId2"/>
          <a:stretch/>
        </p:blipFill>
        <p:spPr>
          <a:xfrm>
            <a:off x="4637520" y="1079640"/>
            <a:ext cx="593280" cy="473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125892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502560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1258920" y="1327680"/>
            <a:ext cx="73508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1258920" y="1327680"/>
            <a:ext cx="73508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502560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9" name="PlaceHolder 5"/>
          <p:cNvSpPr>
            <a:spLocks noGrp="1"/>
          </p:cNvSpPr>
          <p:nvPr>
            <p:ph type="body"/>
          </p:nvPr>
        </p:nvSpPr>
        <p:spPr>
          <a:xfrm>
            <a:off x="125892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23" name="Picture 122"/>
          <p:cNvPicPr/>
          <p:nvPr/>
        </p:nvPicPr>
        <p:blipFill>
          <a:blip r:embed="rId2"/>
          <a:stretch/>
        </p:blipFill>
        <p:spPr>
          <a:xfrm>
            <a:off x="4637520" y="1079640"/>
            <a:ext cx="593280" cy="473400"/>
          </a:xfrm>
          <a:prstGeom prst="rect">
            <a:avLst/>
          </a:prstGeom>
          <a:ln>
            <a:noFill/>
          </a:ln>
        </p:spPr>
      </p:pic>
      <p:pic>
        <p:nvPicPr>
          <p:cNvPr id="124" name="Picture 123"/>
          <p:cNvPicPr/>
          <p:nvPr/>
        </p:nvPicPr>
        <p:blipFill>
          <a:blip r:embed="rId2"/>
          <a:stretch/>
        </p:blipFill>
        <p:spPr>
          <a:xfrm>
            <a:off x="4637520" y="1079640"/>
            <a:ext cx="593280" cy="473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25892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4734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025600" y="132768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25892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025600" y="1080000"/>
            <a:ext cx="35870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258920" y="1327680"/>
            <a:ext cx="7350840" cy="22572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/>
          <p:cNvPicPr/>
          <p:nvPr/>
        </p:nvPicPr>
        <p:blipFill>
          <a:blip r:embed="rId14"/>
          <a:stretch/>
        </p:blipFill>
        <p:spPr>
          <a:xfrm>
            <a:off x="0" y="-612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6" name="PlaceHolder 1"/>
          <p:cNvSpPr>
            <a:spLocks noGrp="1"/>
          </p:cNvSpPr>
          <p:nvPr>
            <p:ph type="dt"/>
          </p:nvPr>
        </p:nvSpPr>
        <p:spPr>
          <a:xfrm>
            <a:off x="3481560" y="3258720"/>
            <a:ext cx="4597200" cy="38448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" name="PlaceHolder 2"/>
          <p:cNvSpPr>
            <a:spLocks noGrp="1"/>
          </p:cNvSpPr>
          <p:nvPr>
            <p:ph type="ftr"/>
          </p:nvPr>
        </p:nvSpPr>
        <p:spPr>
          <a:xfrm>
            <a:off x="3481560" y="1755000"/>
            <a:ext cx="5101920" cy="100944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4400">
                <a:latin typeface="Calibri"/>
              </a:rPr>
              <a:t>Click to edit the title text format</a:t>
            </a:r>
            <a:endParaRPr/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GB" sz="3200">
                <a:latin typeface="Verdana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2400">
                <a:latin typeface="Verdana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000">
                <a:latin typeface="Verdana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2000">
                <a:latin typeface="Verdana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000">
                <a:latin typeface="Verdana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000">
                <a:latin typeface="Verdana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 sz="2000">
                <a:latin typeface="Verdana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buSzPct val="45000"/>
              <a:buFont typeface="StarSymbol"/>
              <a:buChar char="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Seventh Outline LevelClick to edit Master text styles</a:t>
            </a:r>
            <a:endParaRPr/>
          </a:p>
        </p:txBody>
      </p:sp>
      <p:sp>
        <p:nvSpPr>
          <p:cNvPr id="40" name="CustomShape 2"/>
          <p:cNvSpPr/>
          <p:nvPr/>
        </p:nvSpPr>
        <p:spPr>
          <a:xfrm>
            <a:off x="0" y="438120"/>
            <a:ext cx="9143640" cy="418680"/>
          </a:xfrm>
          <a:prstGeom prst="rect">
            <a:avLst/>
          </a:prstGeom>
          <a:solidFill>
            <a:srgbClr val="F07415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1258920" y="438120"/>
            <a:ext cx="7350840" cy="41868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>
              <a:buSzPct val="45000"/>
              <a:buFont typeface="StarSymbol"/>
              <a:buChar char="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Seventh Outline LevelClick to edit Master text styles</a:t>
            </a:r>
            <a:endParaRPr/>
          </a:p>
        </p:txBody>
      </p:sp>
      <p:pic>
        <p:nvPicPr>
          <p:cNvPr id="42" name="Afbeelding 2"/>
          <p:cNvPicPr/>
          <p:nvPr/>
        </p:nvPicPr>
        <p:blipFill>
          <a:blip r:embed="rId14"/>
          <a:stretch/>
        </p:blipFill>
        <p:spPr>
          <a:xfrm>
            <a:off x="0" y="3240"/>
            <a:ext cx="779040" cy="5147640"/>
          </a:xfrm>
          <a:prstGeom prst="rect">
            <a:avLst/>
          </a:prstGeom>
          <a:ln>
            <a:noFill/>
          </a:ln>
        </p:spPr>
      </p:pic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1258920" y="1697760"/>
            <a:ext cx="7350840" cy="302184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buSzPct val="45000"/>
              <a:buFont typeface="StarSymbol"/>
              <a:buChar char="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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" charset="2"/>
              <a:buChar char=""/>
            </a:pPr>
            <a:r>
              <a:rPr lang="en-GB" sz="2200" strike="noStrike">
                <a:solidFill>
                  <a:srgbClr val="878785"/>
                </a:solidFill>
                <a:latin typeface="Verdana"/>
                <a:ea typeface="MS P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" charset="2"/>
              <a:buChar char=""/>
            </a:pPr>
            <a:r>
              <a:rPr lang="en-GB" sz="2000" strike="noStrike">
                <a:solidFill>
                  <a:srgbClr val="878785"/>
                </a:solidFill>
                <a:latin typeface="Verdana"/>
                <a:ea typeface="MS P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" charset="2"/>
              <a:buChar char=""/>
            </a:pPr>
            <a:r>
              <a:rPr lang="en-GB" sz="2000" strike="noStrike">
                <a:solidFill>
                  <a:srgbClr val="878785"/>
                </a:solidFill>
                <a:latin typeface="Verdana"/>
                <a:ea typeface="MS P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" charset="2"/>
              <a:buChar char=""/>
            </a:pPr>
            <a:r>
              <a:rPr lang="en-GB" sz="2000" strike="noStrike">
                <a:solidFill>
                  <a:srgbClr val="878785"/>
                </a:solidFill>
                <a:latin typeface="Verdana"/>
                <a:ea typeface="MS PGothic"/>
              </a:rPr>
              <a:t>Fifth level</a:t>
            </a:r>
            <a:endParaRPr/>
          </a:p>
        </p:txBody>
      </p:sp>
      <p:sp>
        <p:nvSpPr>
          <p:cNvPr id="44" name="PlaceHolder 5"/>
          <p:cNvSpPr>
            <a:spLocks noGrp="1"/>
          </p:cNvSpPr>
          <p:nvPr>
            <p:ph type="ftr"/>
          </p:nvPr>
        </p:nvSpPr>
        <p:spPr>
          <a:xfrm>
            <a:off x="3236760" y="70920"/>
            <a:ext cx="5587560" cy="285480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45" name="CustomShape 6"/>
          <p:cNvSpPr/>
          <p:nvPr/>
        </p:nvSpPr>
        <p:spPr>
          <a:xfrm>
            <a:off x="8567640" y="4847040"/>
            <a:ext cx="518760" cy="230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D642B7FD-4EBC-4154-BA76-F2865E973C04}" type="slidenum">
              <a:rPr lang="de-DE" sz="900" strike="noStrike">
                <a:solidFill>
                  <a:srgbClr val="DE7008"/>
                </a:solidFill>
                <a:latin typeface="Verdana"/>
                <a:ea typeface="ＭＳ Ｐゴシック"/>
              </a:rPr>
              <a:t>‹#›</a:t>
            </a:fld>
            <a:endParaRPr/>
          </a:p>
        </p:txBody>
      </p:sp>
      <p:sp>
        <p:nvSpPr>
          <p:cNvPr id="46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4400">
                <a:latin typeface="Calibri"/>
              </a:rPr>
              <a:t>Click to edit the title text format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body"/>
          </p:nvPr>
        </p:nvSpPr>
        <p:spPr>
          <a:xfrm>
            <a:off x="1258920" y="1080000"/>
            <a:ext cx="7350840" cy="47340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buSzPct val="45000"/>
              <a:buFont typeface="StarSymbol"/>
              <a:buChar char="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Seventh Outline LevelClick to edit Master text styles</a:t>
            </a:r>
            <a:endParaRPr/>
          </a:p>
        </p:txBody>
      </p:sp>
      <p:sp>
        <p:nvSpPr>
          <p:cNvPr id="82" name="CustomShape 2"/>
          <p:cNvSpPr/>
          <p:nvPr/>
        </p:nvSpPr>
        <p:spPr>
          <a:xfrm>
            <a:off x="0" y="438120"/>
            <a:ext cx="9143640" cy="418680"/>
          </a:xfrm>
          <a:prstGeom prst="rect">
            <a:avLst/>
          </a:prstGeom>
          <a:solidFill>
            <a:srgbClr val="F07415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1258920" y="438120"/>
            <a:ext cx="7350840" cy="418680"/>
          </a:xfrm>
          <a:prstGeom prst="rect">
            <a:avLst/>
          </a:prstGeom>
        </p:spPr>
        <p:txBody>
          <a:bodyPr lIns="90000" tIns="45000" rIns="90000" bIns="45000" anchor="ctr"/>
          <a:lstStyle/>
          <a:p>
            <a:pPr>
              <a:buSzPct val="45000"/>
              <a:buFont typeface="StarSymbol"/>
              <a:buChar char="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</a:pPr>
            <a:r>
              <a:rPr lang="en-GB" sz="2000" b="1" strike="noStrike" cap="all">
                <a:solidFill>
                  <a:srgbClr val="FFFFFF"/>
                </a:solidFill>
                <a:latin typeface="Verdana"/>
                <a:ea typeface="MS PGothic"/>
              </a:rPr>
              <a:t>Seventh Outline LevelClick to edit Master text styles</a:t>
            </a:r>
            <a:endParaRPr/>
          </a:p>
        </p:txBody>
      </p:sp>
      <p:pic>
        <p:nvPicPr>
          <p:cNvPr id="84" name="Afbeelding 2"/>
          <p:cNvPicPr/>
          <p:nvPr/>
        </p:nvPicPr>
        <p:blipFill>
          <a:blip r:embed="rId14"/>
          <a:stretch/>
        </p:blipFill>
        <p:spPr>
          <a:xfrm>
            <a:off x="0" y="3240"/>
            <a:ext cx="779040" cy="5147640"/>
          </a:xfrm>
          <a:prstGeom prst="rect">
            <a:avLst/>
          </a:prstGeom>
          <a:ln>
            <a:noFill/>
          </a:ln>
        </p:spPr>
      </p:pic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258920" y="1697760"/>
            <a:ext cx="7350840" cy="302184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buSzPct val="45000"/>
              <a:buFont typeface="StarSymbol"/>
              <a:buChar char="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80000"/>
              <a:buFont typeface="Wingdings" charset="2"/>
              <a:buChar char=""/>
            </a:pPr>
            <a:r>
              <a:rPr lang="en-GB" sz="2400" strike="noStrike">
                <a:solidFill>
                  <a:srgbClr val="171796"/>
                </a:solidFill>
                <a:latin typeface="Verdana"/>
                <a:ea typeface="MS P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SzPct val="80000"/>
              <a:buFont typeface="Wingdings" charset="2"/>
              <a:buChar char=""/>
            </a:pPr>
            <a:r>
              <a:rPr lang="en-GB" sz="2200" strike="noStrike">
                <a:solidFill>
                  <a:srgbClr val="878785"/>
                </a:solidFill>
                <a:latin typeface="Verdana"/>
                <a:ea typeface="MS P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SzPct val="80000"/>
              <a:buFont typeface="Wingdings" charset="2"/>
              <a:buChar char=""/>
            </a:pPr>
            <a:r>
              <a:rPr lang="en-GB" sz="2000" strike="noStrike">
                <a:solidFill>
                  <a:srgbClr val="878785"/>
                </a:solidFill>
                <a:latin typeface="Verdana"/>
                <a:ea typeface="MS P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SzPct val="80000"/>
              <a:buFont typeface="Wingdings" charset="2"/>
              <a:buChar char=""/>
            </a:pPr>
            <a:r>
              <a:rPr lang="en-GB" sz="2000" strike="noStrike">
                <a:solidFill>
                  <a:srgbClr val="878785"/>
                </a:solidFill>
                <a:latin typeface="Verdana"/>
                <a:ea typeface="MS P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SzPct val="80000"/>
              <a:buFont typeface="Wingdings" charset="2"/>
              <a:buChar char=""/>
            </a:pPr>
            <a:r>
              <a:rPr lang="en-GB" sz="2000" strike="noStrike">
                <a:solidFill>
                  <a:srgbClr val="878785"/>
                </a:solidFill>
                <a:latin typeface="Verdana"/>
                <a:ea typeface="MS PGothic"/>
              </a:rPr>
              <a:t>Fifth level</a:t>
            </a:r>
            <a:endParaRPr/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3236760" y="70920"/>
            <a:ext cx="5587560" cy="285480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87" name="CustomShape 6"/>
          <p:cNvSpPr/>
          <p:nvPr/>
        </p:nvSpPr>
        <p:spPr>
          <a:xfrm>
            <a:off x="8567640" y="4847040"/>
            <a:ext cx="518760" cy="230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BF66828-475F-4AF7-B4F7-746B5955BB5E}" type="slidenum">
              <a:rPr lang="de-DE" sz="900" strike="noStrike">
                <a:solidFill>
                  <a:srgbClr val="DE7008"/>
                </a:solidFill>
                <a:latin typeface="Verdana"/>
                <a:ea typeface="ＭＳ Ｐゴシック"/>
              </a:rPr>
              <a:t>‹#›</a:t>
            </a:fld>
            <a:endParaRPr/>
          </a:p>
        </p:txBody>
      </p:sp>
      <p:sp>
        <p:nvSpPr>
          <p:cNvPr id="88" name="PlaceHolder 7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4400">
                <a:latin typeface="Calibri"/>
              </a:rPr>
              <a:t>Click to edit the title text format</a:t>
            </a:r>
            <a:endParaRPr/>
          </a:p>
        </p:txBody>
      </p:sp>
      <p:sp>
        <p:nvSpPr>
          <p:cNvPr id="89" name="PlaceHolder 8"/>
          <p:cNvSpPr>
            <a:spLocks noGrp="1"/>
          </p:cNvSpPr>
          <p:nvPr>
            <p:ph type="dt"/>
          </p:nvPr>
        </p:nvSpPr>
        <p:spPr>
          <a:xfrm>
            <a:off x="457200" y="4685760"/>
            <a:ext cx="2130120" cy="35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90" name="PlaceHolder 9"/>
          <p:cNvSpPr>
            <a:spLocks noGrp="1"/>
          </p:cNvSpPr>
          <p:nvPr>
            <p:ph type="sldNum"/>
          </p:nvPr>
        </p:nvSpPr>
        <p:spPr>
          <a:xfrm>
            <a:off x="6555960" y="4685760"/>
            <a:ext cx="2130120" cy="35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8144ACD1-DD39-4F59-97B9-28ADED6BFCD0}" type="slidenum">
              <a:rPr lang="de-DE" sz="1400">
                <a:latin typeface="Times New Roman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3481560" y="3258720"/>
            <a:ext cx="4597200" cy="3844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/>
          </a:p>
        </p:txBody>
      </p:sp>
      <p:sp>
        <p:nvSpPr>
          <p:cNvPr id="126" name="TextShape 2"/>
          <p:cNvSpPr txBox="1"/>
          <p:nvPr/>
        </p:nvSpPr>
        <p:spPr>
          <a:xfrm>
            <a:off x="3481560" y="1755000"/>
            <a:ext cx="5101920" cy="10094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de-DE" sz="2800" strike="noStrike">
                <a:solidFill>
                  <a:srgbClr val="171796"/>
                </a:solidFill>
                <a:latin typeface="Verdana"/>
                <a:ea typeface="ＭＳ Ｐゴシック"/>
              </a:rPr>
              <a:t>Open food consumption maps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1258920" y="1080000"/>
            <a:ext cx="7350840" cy="47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Open data rocks !</a:t>
            </a:r>
            <a:endParaRPr/>
          </a:p>
        </p:txBody>
      </p:sp>
      <p:sp>
        <p:nvSpPr>
          <p:cNvPr id="128" name="TextShape 2"/>
          <p:cNvSpPr txBox="1"/>
          <p:nvPr/>
        </p:nvSpPr>
        <p:spPr>
          <a:xfrm>
            <a:off x="1258920" y="438120"/>
            <a:ext cx="7350840" cy="418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endParaRPr/>
          </a:p>
        </p:txBody>
      </p:sp>
      <p:sp>
        <p:nvSpPr>
          <p:cNvPr id="129" name="TextShape 3"/>
          <p:cNvSpPr txBox="1"/>
          <p:nvPr/>
        </p:nvSpPr>
        <p:spPr>
          <a:xfrm>
            <a:off x="1258920" y="1697760"/>
            <a:ext cx="7350840" cy="3021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342900" indent="-342900">
              <a:lnSpc>
                <a:spcPct val="100000"/>
              </a:lnSpc>
              <a:buClr>
                <a:schemeClr val="accent6"/>
              </a:buClr>
              <a:buSzPct val="80000"/>
              <a:buFont typeface="Wingdings" panose="05000000000000000000" pitchFamily="2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EU open its data</a:t>
            </a:r>
            <a:endParaRPr dirty="0"/>
          </a:p>
          <a:p>
            <a:pPr marL="342900" indent="-342900">
              <a:lnSpc>
                <a:spcPct val="100000"/>
              </a:lnSpc>
              <a:buClr>
                <a:schemeClr val="accent6"/>
              </a:buClr>
              <a:buSzPct val="80000"/>
              <a:buFont typeface="Wingdings" panose="05000000000000000000" pitchFamily="2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All governments open their data</a:t>
            </a:r>
            <a:endParaRPr dirty="0"/>
          </a:p>
          <a:p>
            <a:pPr marL="342900" indent="-342900">
              <a:lnSpc>
                <a:spcPct val="100000"/>
              </a:lnSpc>
              <a:buClr>
                <a:schemeClr val="accent6"/>
              </a:buClr>
              <a:buSzPct val="80000"/>
              <a:buFont typeface="Wingdings" panose="05000000000000000000" pitchFamily="2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EFSA has decided to open it’s data</a:t>
            </a:r>
            <a:endParaRPr dirty="0"/>
          </a:p>
          <a:p>
            <a:pPr lvl="1">
              <a:lnSpc>
                <a:spcPct val="100000"/>
              </a:lnSpc>
              <a:buSzPct val="80000"/>
              <a:buFont typeface="Wingdings" charset="2"/>
              <a:buChar char=""/>
            </a:pPr>
            <a:r>
              <a:rPr lang="en-GB" sz="2200" strike="noStrike" dirty="0">
                <a:solidFill>
                  <a:srgbClr val="878785"/>
                </a:solidFill>
                <a:latin typeface="Verdana"/>
                <a:ea typeface="MS PGothic"/>
              </a:rPr>
              <a:t>EFSA strategy about openness and </a:t>
            </a:r>
            <a:r>
              <a:rPr lang="en-GB" sz="2200" strike="noStrike" dirty="0" smtClean="0">
                <a:solidFill>
                  <a:srgbClr val="878785"/>
                </a:solidFill>
                <a:latin typeface="Verdana"/>
                <a:ea typeface="MS PGothic"/>
              </a:rPr>
              <a:t>transparency</a:t>
            </a:r>
          </a:p>
          <a:p>
            <a:pPr lvl="1">
              <a:lnSpc>
                <a:spcPct val="100000"/>
              </a:lnSpc>
              <a:buSzPct val="80000"/>
            </a:pPr>
            <a:endParaRPr dirty="0"/>
          </a:p>
        </p:txBody>
      </p:sp>
      <p:sp>
        <p:nvSpPr>
          <p:cNvPr id="130" name="TextShape 4"/>
          <p:cNvSpPr txBox="1"/>
          <p:nvPr/>
        </p:nvSpPr>
        <p:spPr>
          <a:xfrm>
            <a:off x="3236760" y="70920"/>
            <a:ext cx="5587560" cy="2854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1258920" y="1080000"/>
            <a:ext cx="7350840" cy="47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Food consumption data rocks !</a:t>
            </a:r>
            <a:endParaRPr/>
          </a:p>
        </p:txBody>
      </p:sp>
      <p:sp>
        <p:nvSpPr>
          <p:cNvPr id="132" name="TextShape 2"/>
          <p:cNvSpPr txBox="1"/>
          <p:nvPr/>
        </p:nvSpPr>
        <p:spPr>
          <a:xfrm>
            <a:off x="1258920" y="438120"/>
            <a:ext cx="7350840" cy="418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endParaRPr/>
          </a:p>
        </p:txBody>
      </p:sp>
      <p:sp>
        <p:nvSpPr>
          <p:cNvPr id="133" name="TextShape 3"/>
          <p:cNvSpPr txBox="1"/>
          <p:nvPr/>
        </p:nvSpPr>
        <p:spPr>
          <a:xfrm>
            <a:off x="1258920" y="1697760"/>
            <a:ext cx="7350840" cy="3021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Food risk assessment = exposure assessment + hazard characterisation </a:t>
            </a:r>
            <a:endParaRPr dirty="0"/>
          </a:p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Exposure assessment = food consumption / body weight </a:t>
            </a:r>
            <a:endParaRPr dirty="0"/>
          </a:p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Used every day in EFSA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134" name="TextShape 4"/>
          <p:cNvSpPr txBox="1"/>
          <p:nvPr/>
        </p:nvSpPr>
        <p:spPr>
          <a:xfrm>
            <a:off x="3236760" y="70920"/>
            <a:ext cx="5587560" cy="2854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1258920" y="1080000"/>
            <a:ext cx="7350840" cy="47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Maps rock !</a:t>
            </a:r>
            <a:endParaRPr/>
          </a:p>
        </p:txBody>
      </p:sp>
      <p:sp>
        <p:nvSpPr>
          <p:cNvPr id="136" name="TextShape 2"/>
          <p:cNvSpPr txBox="1"/>
          <p:nvPr/>
        </p:nvSpPr>
        <p:spPr>
          <a:xfrm>
            <a:off x="1258920" y="438120"/>
            <a:ext cx="7350840" cy="418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endParaRPr/>
          </a:p>
        </p:txBody>
      </p:sp>
      <p:sp>
        <p:nvSpPr>
          <p:cNvPr id="137" name="TextShape 3"/>
          <p:cNvSpPr txBox="1"/>
          <p:nvPr/>
        </p:nvSpPr>
        <p:spPr>
          <a:xfrm>
            <a:off x="1258920" y="1697760"/>
            <a:ext cx="7350840" cy="3021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342900" indent="-342900">
              <a:lnSpc>
                <a:spcPct val="100000"/>
              </a:lnSpc>
              <a:buClr>
                <a:schemeClr val="accent6"/>
              </a:buClr>
              <a:buSzPct val="80000"/>
              <a:buFontTx/>
              <a:buChar char="■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EFSA serves EU citizens</a:t>
            </a:r>
            <a:endParaRPr dirty="0"/>
          </a:p>
          <a:p>
            <a:pPr marL="342900" indent="-342900">
              <a:lnSpc>
                <a:spcPct val="100000"/>
              </a:lnSpc>
              <a:buClr>
                <a:schemeClr val="accent6"/>
              </a:buClr>
              <a:buSzPct val="80000"/>
              <a:buFontTx/>
              <a:buChar char="■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Citizens care about their region and country
-&gt; EFSA should show to the citizens data of their region (and all other EU regions)</a:t>
            </a:r>
            <a:endParaRPr dirty="0"/>
          </a:p>
          <a:p>
            <a:pPr marL="342900" indent="-342900">
              <a:lnSpc>
                <a:spcPct val="100000"/>
              </a:lnSpc>
              <a:buClr>
                <a:schemeClr val="accent6"/>
              </a:buClr>
              <a:buSzPct val="80000"/>
              <a:buFontTx/>
              <a:buChar char="■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-&gt; EFSA should create maps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1258920" y="1080000"/>
            <a:ext cx="7350840" cy="47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Map making with R rocks !</a:t>
            </a:r>
            <a:endParaRPr/>
          </a:p>
        </p:txBody>
      </p:sp>
      <p:sp>
        <p:nvSpPr>
          <p:cNvPr id="139" name="TextShape 2"/>
          <p:cNvSpPr txBox="1"/>
          <p:nvPr/>
        </p:nvSpPr>
        <p:spPr>
          <a:xfrm>
            <a:off x="1258920" y="438120"/>
            <a:ext cx="7350840" cy="418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endParaRPr/>
          </a:p>
        </p:txBody>
      </p:sp>
      <p:sp>
        <p:nvSpPr>
          <p:cNvPr id="140" name="TextShape 3"/>
          <p:cNvSpPr txBox="1"/>
          <p:nvPr/>
        </p:nvSpPr>
        <p:spPr>
          <a:xfrm>
            <a:off x="1258920" y="1697760"/>
            <a:ext cx="7350840" cy="3021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Open source software</a:t>
            </a:r>
            <a:endParaRPr dirty="0"/>
          </a:p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Free and accessible to everybody</a:t>
            </a:r>
            <a:endParaRPr dirty="0"/>
          </a:p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Libraries for everything</a:t>
            </a:r>
            <a:endParaRPr dirty="0"/>
          </a:p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To create the demo took me one hour of work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141" name="TextShape 4"/>
          <p:cNvSpPr txBox="1"/>
          <p:nvPr/>
        </p:nvSpPr>
        <p:spPr>
          <a:xfrm>
            <a:off x="3236760" y="70920"/>
            <a:ext cx="5587560" cy="2854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1258920" y="1080000"/>
            <a:ext cx="7350840" cy="47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400" b="1" strike="noStrike">
                <a:solidFill>
                  <a:srgbClr val="171796"/>
                </a:solidFill>
                <a:latin typeface="Verdana"/>
                <a:ea typeface="MS PGothic"/>
              </a:rPr>
              <a:t>Open food consumption data rocks </a:t>
            </a:r>
            <a:r>
              <a:rPr lang="en-GB" sz="2800" b="1" strike="noStrike">
                <a:solidFill>
                  <a:srgbClr val="171796"/>
                </a:solidFill>
                <a:latin typeface="Verdana"/>
                <a:ea typeface="MS PGothic"/>
              </a:rPr>
              <a:t>!</a:t>
            </a:r>
            <a:endParaRPr/>
          </a:p>
        </p:txBody>
      </p:sp>
      <p:sp>
        <p:nvSpPr>
          <p:cNvPr id="143" name="TextShape 2"/>
          <p:cNvSpPr txBox="1"/>
          <p:nvPr/>
        </p:nvSpPr>
        <p:spPr>
          <a:xfrm>
            <a:off x="1258920" y="438120"/>
            <a:ext cx="7350840" cy="418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endParaRPr/>
          </a:p>
        </p:txBody>
      </p:sp>
      <p:sp>
        <p:nvSpPr>
          <p:cNvPr id="144" name="TextShape 3"/>
          <p:cNvSpPr txBox="1"/>
          <p:nvPr/>
        </p:nvSpPr>
        <p:spPr>
          <a:xfrm>
            <a:off x="1258920" y="1697760"/>
            <a:ext cx="7350840" cy="3021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EFSA has open its food consumption database: https://dwh.efsa.europa.eu/bi/asp/Main.aspx?rwtrep=006</a:t>
            </a:r>
            <a:endParaRPr dirty="0"/>
          </a:p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400" strike="noStrike" dirty="0">
                <a:solidFill>
                  <a:srgbClr val="171796"/>
                </a:solidFill>
                <a:latin typeface="Verdana"/>
                <a:ea typeface="MS PGothic"/>
              </a:rPr>
              <a:t>Demo of open food consumption maps: https://efsa.shinyapps.io/analyseFCD/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145" name="TextShape 4"/>
          <p:cNvSpPr txBox="1"/>
          <p:nvPr/>
        </p:nvSpPr>
        <p:spPr>
          <a:xfrm>
            <a:off x="3236760" y="70920"/>
            <a:ext cx="5587560" cy="2854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258920" y="438120"/>
            <a:ext cx="7350840" cy="4186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endParaRPr/>
          </a:p>
        </p:txBody>
      </p:sp>
      <p:sp>
        <p:nvSpPr>
          <p:cNvPr id="147" name="TextShape 2"/>
          <p:cNvSpPr txBox="1"/>
          <p:nvPr/>
        </p:nvSpPr>
        <p:spPr>
          <a:xfrm>
            <a:off x="3236760" y="70920"/>
            <a:ext cx="5587560" cy="2854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endParaRPr/>
          </a:p>
        </p:txBody>
      </p:sp>
      <p:pic>
        <p:nvPicPr>
          <p:cNvPr id="148" name="Picture 5"/>
          <p:cNvPicPr/>
          <p:nvPr/>
        </p:nvPicPr>
        <p:blipFill>
          <a:blip r:embed="rId2"/>
          <a:stretch/>
        </p:blipFill>
        <p:spPr>
          <a:xfrm>
            <a:off x="2043360" y="915480"/>
            <a:ext cx="4227480" cy="42274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1258920" y="1080000"/>
            <a:ext cx="7350840" cy="47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3200" b="1" strike="noStrike">
                <a:solidFill>
                  <a:srgbClr val="171796"/>
                </a:solidFill>
                <a:latin typeface="Verdana"/>
                <a:ea typeface="MS PGothic"/>
              </a:rPr>
              <a:t>Concrete proposal</a:t>
            </a:r>
            <a:endParaRPr/>
          </a:p>
        </p:txBody>
      </p:sp>
      <p:sp>
        <p:nvSpPr>
          <p:cNvPr id="150" name="TextShape 2"/>
          <p:cNvSpPr txBox="1"/>
          <p:nvPr/>
        </p:nvSpPr>
        <p:spPr>
          <a:xfrm>
            <a:off x="1258920" y="1697760"/>
            <a:ext cx="7350840" cy="30218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000" strike="noStrike" dirty="0">
                <a:solidFill>
                  <a:srgbClr val="171796"/>
                </a:solidFill>
                <a:latin typeface="Verdana"/>
                <a:ea typeface="MS PGothic"/>
              </a:rPr>
              <a:t>EFSA should create and publish examples of </a:t>
            </a:r>
            <a:r>
              <a:rPr lang="en-GB" sz="2000" strike="noStrike" dirty="0" smtClean="0">
                <a:solidFill>
                  <a:srgbClr val="171796"/>
                </a:solidFill>
                <a:latin typeface="Verdana"/>
                <a:ea typeface="MS PGothic"/>
              </a:rPr>
              <a:t>interactive </a:t>
            </a:r>
            <a:r>
              <a:rPr lang="en-GB" sz="2000" strike="noStrike" dirty="0">
                <a:solidFill>
                  <a:srgbClr val="171796"/>
                </a:solidFill>
                <a:latin typeface="Verdana"/>
                <a:ea typeface="MS PGothic"/>
              </a:rPr>
              <a:t>maps showcasing our food consumption data</a:t>
            </a:r>
            <a:endParaRPr dirty="0"/>
          </a:p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000" strike="noStrike" dirty="0">
                <a:solidFill>
                  <a:srgbClr val="171796"/>
                </a:solidFill>
                <a:latin typeface="Verdana"/>
                <a:ea typeface="MS PGothic"/>
              </a:rPr>
              <a:t>In an 'blog' type of article, including </a:t>
            </a:r>
            <a:r>
              <a:rPr lang="en-GB" sz="2000" strike="noStrike" dirty="0" smtClean="0">
                <a:solidFill>
                  <a:srgbClr val="171796"/>
                </a:solidFill>
                <a:latin typeface="Verdana"/>
                <a:ea typeface="MS PGothic"/>
              </a:rPr>
              <a:t>publishing </a:t>
            </a:r>
            <a:r>
              <a:rPr lang="en-GB" sz="2000" strike="noStrike" dirty="0">
                <a:solidFill>
                  <a:srgbClr val="171796"/>
                </a:solidFill>
                <a:latin typeface="Verdana"/>
                <a:ea typeface="MS PGothic"/>
              </a:rPr>
              <a:t>examples of the underlying data and the R code  to create the maps</a:t>
            </a:r>
            <a:endParaRPr dirty="0"/>
          </a:p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000" strike="noStrike" dirty="0">
                <a:solidFill>
                  <a:srgbClr val="171796"/>
                </a:solidFill>
                <a:latin typeface="Verdana"/>
                <a:ea typeface="MS PGothic"/>
              </a:rPr>
              <a:t>They should use R libraries, which makes sure that the maps can be </a:t>
            </a:r>
            <a:r>
              <a:rPr lang="en-GB" sz="2000" strike="noStrike" dirty="0" smtClean="0">
                <a:solidFill>
                  <a:srgbClr val="171796"/>
                </a:solidFill>
                <a:latin typeface="Verdana"/>
                <a:ea typeface="MS PGothic"/>
              </a:rPr>
              <a:t>consumed </a:t>
            </a:r>
            <a:r>
              <a:rPr lang="en-GB" sz="2000" strike="noStrike" dirty="0">
                <a:solidFill>
                  <a:srgbClr val="171796"/>
                </a:solidFill>
                <a:latin typeface="Verdana"/>
                <a:ea typeface="MS PGothic"/>
              </a:rPr>
              <a:t>by </a:t>
            </a:r>
            <a:r>
              <a:rPr lang="en-GB" sz="2000" strike="noStrike" dirty="0" smtClean="0">
                <a:solidFill>
                  <a:srgbClr val="171796"/>
                </a:solidFill>
                <a:latin typeface="Verdana"/>
                <a:ea typeface="MS PGothic"/>
              </a:rPr>
              <a:t>everybody </a:t>
            </a:r>
            <a:r>
              <a:rPr lang="en-GB" sz="2000" strike="noStrike" dirty="0">
                <a:solidFill>
                  <a:srgbClr val="171796"/>
                </a:solidFill>
                <a:latin typeface="Verdana"/>
                <a:ea typeface="MS PGothic"/>
              </a:rPr>
              <a:t>without the need of any non-open software</a:t>
            </a:r>
            <a:endParaRPr dirty="0"/>
          </a:p>
          <a:p>
            <a:pPr>
              <a:lnSpc>
                <a:spcPct val="100000"/>
              </a:lnSpc>
              <a:buClr>
                <a:schemeClr val="accent6"/>
              </a:buClr>
              <a:buSzPct val="80000"/>
              <a:buFont typeface="Wingdings" charset="2"/>
              <a:buChar char=""/>
            </a:pPr>
            <a:r>
              <a:rPr lang="en-GB" sz="2000" strike="noStrike" dirty="0">
                <a:solidFill>
                  <a:srgbClr val="171796"/>
                </a:solidFill>
                <a:latin typeface="Verdana"/>
                <a:ea typeface="MS PGothic"/>
              </a:rPr>
              <a:t>This should inspire others to use our data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</p:txBody>
      </p:sp>
      <p:sp>
        <p:nvSpPr>
          <p:cNvPr id="151" name="TextShape 3"/>
          <p:cNvSpPr txBox="1"/>
          <p:nvPr/>
        </p:nvSpPr>
        <p:spPr>
          <a:xfrm>
            <a:off x="3236760" y="70920"/>
            <a:ext cx="5587560" cy="2854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EFSA_PPT_template_16-9</Template>
  <TotalTime>20</TotalTime>
  <Words>197</Words>
  <Application>Microsoft Office PowerPoint</Application>
  <PresentationFormat>On-screen Show (16:9)</PresentationFormat>
  <Paragraphs>27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EFSA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Carsten Behring</dc:creator>
  <cp:lastModifiedBy>Carsten Behring</cp:lastModifiedBy>
  <cp:revision>7</cp:revision>
  <cp:lastPrinted>2015-01-23T17:37:22Z</cp:lastPrinted>
  <dcterms:created xsi:type="dcterms:W3CDTF">2016-04-20T12:44:44Z</dcterms:created>
  <dcterms:modified xsi:type="dcterms:W3CDTF">2016-04-21T12:57:52Z</dcterms:modified>
  <dc:language>de-DE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EFSA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On-screen Show (16:9)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7</vt:i4>
  </property>
</Properties>
</file>